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9" r:id="rId5"/>
    <p:sldId id="257" r:id="rId6"/>
    <p:sldId id="258" r:id="rId7"/>
    <p:sldId id="266" r:id="rId8"/>
    <p:sldId id="268" r:id="rId9"/>
    <p:sldId id="259" r:id="rId10"/>
    <p:sldId id="260" r:id="rId11"/>
    <p:sldId id="261" r:id="rId12"/>
    <p:sldId id="262" r:id="rId13"/>
    <p:sldId id="270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97C46-ED44-4145-932C-7C04AB10E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93AD30-21EA-4D40-879A-B0C4D792A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89717C-5127-42BC-93E1-B10A9D82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B8F1B5-D962-4E6F-A9F2-B3BEA3F7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DDFAB0-FCC8-42D1-B182-6C4F6EE9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7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B35DE-8BE7-4ADA-8915-C2BCF651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C2D3FB-125B-4B1D-A697-932A1DBCF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EB8666-B997-4704-A0E0-81655301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88D477-A289-4337-B074-FA0DDEC8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38F31D-6E86-46AB-B767-D07E40CF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6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3FCF7D3-6EC5-4E93-9779-58C29C732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10787E-1B09-46E7-9095-DC1A94A39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4B495C-20FC-4904-A0B5-94C766C0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35FCE-6A3F-45B0-B23D-B16FF811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9FB7A-7176-4AE6-BC4F-A70E453C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9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3D358-6DFC-4991-925F-6F98579F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B60A03-7C14-43AB-842A-0D8A3465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393F9A-5891-4152-89A1-D012F70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CB72C-78BD-4E0E-80C9-25EAA05A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990B09-1650-4CD4-A935-5E5E45A8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9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0B913-CDA2-4060-ACDC-7EC008C4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0ED0C3-C290-41FC-A319-2AFA10A5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4B89C0-B822-4C3D-B973-9D8F8195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D1EF4D-5E42-40FA-916B-A5EA43B8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637C5-786C-4483-9745-F8C8E21F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37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1E505-8F41-43CD-8DEF-2FB83366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D9E72-6FA3-487C-A735-0814ABBA7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67B40F-5E48-4DBB-8341-E1CF9D7AC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48E19D-AEFB-4394-9F09-0C9BB3EA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892415-6F9A-4DCE-9683-8013D2D6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0D0110-44CB-4DE0-B2D0-20A81578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6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C0BFB-6670-4CCD-81EF-42FE25D1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32DF03-049E-4886-A3AC-5FE694B15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E2BBDA-9BA0-48FA-9338-6F5E900A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9E04EE-49CE-40BD-8BCD-61C4F8B2A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C1C62EB-A9D7-4419-BA79-CFC22A7CE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71137C-3FC5-42C5-86E9-1F6D069F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74EBB1-CA5D-489E-97BC-75CCDF89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29262A-EE0E-4762-87B5-EA1BC598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3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B8E23-89B5-47D7-8191-E02A619A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1947850-809C-4C60-9CE1-0082936C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E66728-8CF6-4A20-8CC6-DFD1A1B7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796EDC-CAD1-41BA-8030-302DFD49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0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F246193-B73A-4A6D-9CFF-C8780CA4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76E46EF-BF89-4259-9EB1-FCA74DAD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1A6DFB-17D6-448C-BF3E-54700ADD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70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B0D8D-931F-4646-99CC-E0952E4F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682B0D-69C4-4818-AEC9-F6C9CAB24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F19A32-80E2-442C-A054-98AB6A27B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2FCB49-08A0-4F03-BB5B-291CA88F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5C7A2-D795-4D90-87AE-4B606396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8641D9-7A17-494B-8E6C-004EF68D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32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109DD-649E-4C89-A525-7CA64504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D8A5D36-B75E-442A-88E8-0FD0329C4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E092F3-C7F6-4A79-A784-31FEB4F8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61CD22-CA7E-4744-B67E-9743D7B5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300A34-1382-4864-9CD8-2727A4A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C0EA9F-B56F-420D-B2F7-99053948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7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2A9BBC-1C2D-4D87-B28E-38DE3206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2009AC-3D8B-408F-910D-BFD35FF61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8CC4E8-C8B1-4194-93A1-D5C397DDD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739AF-52EC-4CCD-AE02-063973F3FAC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706D84-0A8F-4142-9AB6-811CB0220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F72ED1-2D10-4BAA-8043-C5065B767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0D8C-3FB7-44EF-9A42-793610A745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74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CCD1A5-A07C-4927-98D0-058A0659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71" y="-2207798"/>
            <a:ext cx="10769903" cy="10927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23AEEF-E158-4B49-9428-E2E11F0C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6" y="1882086"/>
            <a:ext cx="3276190" cy="44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234E4C-772B-4AE8-B33D-D8ED2F978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25574" cy="6858000"/>
          </a:xfrm>
          <a:prstGeom prst="rect">
            <a:avLst/>
          </a:prstGeom>
        </p:spPr>
      </p:pic>
      <p:sp>
        <p:nvSpPr>
          <p:cNvPr id="8" name="Rectangle : avec coins arrondis en diagonale 7">
            <a:extLst>
              <a:ext uri="{FF2B5EF4-FFF2-40B4-BE49-F238E27FC236}">
                <a16:creationId xmlns:a16="http://schemas.microsoft.com/office/drawing/2014/main" id="{F42BD9F6-E541-4335-B05B-3260DFBA54AE}"/>
              </a:ext>
            </a:extLst>
          </p:cNvPr>
          <p:cNvSpPr/>
          <p:nvPr/>
        </p:nvSpPr>
        <p:spPr>
          <a:xfrm>
            <a:off x="9889587" y="107915"/>
            <a:ext cx="2405575" cy="400110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02F626-F4A8-41BD-A000-F977EDA3C7A8}"/>
              </a:ext>
            </a:extLst>
          </p:cNvPr>
          <p:cNvSpPr txBox="1"/>
          <p:nvPr/>
        </p:nvSpPr>
        <p:spPr>
          <a:xfrm>
            <a:off x="10208451" y="77137"/>
            <a:ext cx="166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Inspiration 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85A666-9CBC-4786-B787-AA443B4DF6E2}"/>
              </a:ext>
            </a:extLst>
          </p:cNvPr>
          <p:cNvSpPr txBox="1"/>
          <p:nvPr/>
        </p:nvSpPr>
        <p:spPr>
          <a:xfrm>
            <a:off x="8356209" y="1420837"/>
            <a:ext cx="3516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+++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De grosses polices qui correspondent au code du thème grill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Des photos claires accompagnées de CTA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- - -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La section « catering » qui  oblige à sortir du site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A20A4711-8D75-405F-B7B1-7B47EC78EC82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9537895" y="307969"/>
            <a:ext cx="351692" cy="3954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68EBCBA-57FC-4560-BD41-16D2E3648E0D}"/>
              </a:ext>
            </a:extLst>
          </p:cNvPr>
          <p:cNvSpPr txBox="1"/>
          <p:nvPr/>
        </p:nvSpPr>
        <p:spPr>
          <a:xfrm>
            <a:off x="8215738" y="689316"/>
            <a:ext cx="26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https://smokeybones.com</a:t>
            </a:r>
          </a:p>
        </p:txBody>
      </p:sp>
    </p:spTree>
    <p:extLst>
      <p:ext uri="{BB962C8B-B14F-4D97-AF65-F5344CB8AC3E}">
        <p14:creationId xmlns:p14="http://schemas.microsoft.com/office/powerpoint/2010/main" val="5728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diagonale 7">
            <a:extLst>
              <a:ext uri="{FF2B5EF4-FFF2-40B4-BE49-F238E27FC236}">
                <a16:creationId xmlns:a16="http://schemas.microsoft.com/office/drawing/2014/main" id="{F42BD9F6-E541-4335-B05B-3260DFBA54AE}"/>
              </a:ext>
            </a:extLst>
          </p:cNvPr>
          <p:cNvSpPr/>
          <p:nvPr/>
        </p:nvSpPr>
        <p:spPr>
          <a:xfrm>
            <a:off x="9889587" y="107915"/>
            <a:ext cx="2405575" cy="400110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02F626-F4A8-41BD-A000-F977EDA3C7A8}"/>
              </a:ext>
            </a:extLst>
          </p:cNvPr>
          <p:cNvSpPr txBox="1"/>
          <p:nvPr/>
        </p:nvSpPr>
        <p:spPr>
          <a:xfrm>
            <a:off x="10208451" y="77137"/>
            <a:ext cx="1741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Inspiration II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85A666-9CBC-4786-B787-AA443B4DF6E2}"/>
              </a:ext>
            </a:extLst>
          </p:cNvPr>
          <p:cNvSpPr txBox="1"/>
          <p:nvPr/>
        </p:nvSpPr>
        <p:spPr>
          <a:xfrm>
            <a:off x="7779431" y="1102578"/>
            <a:ext cx="35169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+++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Un aspect gastronomique mais accessible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Style créatif qui se démarque sans en faire trop et présentation de la team qui donne un sentiment de proximité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- - -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Des liens du menu laissés bruts (soulignés, couleur bleue)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Une carte qui ne se fond pas dans le design général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A20A4711-8D75-405F-B7B1-7B47EC78EC82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9537895" y="307969"/>
            <a:ext cx="351692" cy="3954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68EBCBA-57FC-4560-BD41-16D2E3648E0D}"/>
              </a:ext>
            </a:extLst>
          </p:cNvPr>
          <p:cNvSpPr txBox="1"/>
          <p:nvPr/>
        </p:nvSpPr>
        <p:spPr>
          <a:xfrm>
            <a:off x="8215738" y="689316"/>
            <a:ext cx="317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https://www.the-bancroft.com/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3B8544-A644-4269-8387-DC28D686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30" y="0"/>
            <a:ext cx="7434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8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diagonale 7">
            <a:extLst>
              <a:ext uri="{FF2B5EF4-FFF2-40B4-BE49-F238E27FC236}">
                <a16:creationId xmlns:a16="http://schemas.microsoft.com/office/drawing/2014/main" id="{F42BD9F6-E541-4335-B05B-3260DFBA54AE}"/>
              </a:ext>
            </a:extLst>
          </p:cNvPr>
          <p:cNvSpPr/>
          <p:nvPr/>
        </p:nvSpPr>
        <p:spPr>
          <a:xfrm>
            <a:off x="9889587" y="107915"/>
            <a:ext cx="2405575" cy="400110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02F626-F4A8-41BD-A000-F977EDA3C7A8}"/>
              </a:ext>
            </a:extLst>
          </p:cNvPr>
          <p:cNvSpPr txBox="1"/>
          <p:nvPr/>
        </p:nvSpPr>
        <p:spPr>
          <a:xfrm>
            <a:off x="10208451" y="77137"/>
            <a:ext cx="1818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Inspiration III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85A666-9CBC-4786-B787-AA443B4DF6E2}"/>
              </a:ext>
            </a:extLst>
          </p:cNvPr>
          <p:cNvSpPr txBox="1"/>
          <p:nvPr/>
        </p:nvSpPr>
        <p:spPr>
          <a:xfrm>
            <a:off x="8313895" y="1315368"/>
            <a:ext cx="351692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+++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Un style vintage bien maîtrisé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Des menus clair (navigation et produits)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- - -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Le CTA « </a:t>
            </a:r>
            <a:r>
              <a:rPr lang="fr-FR" sz="2000" dirty="0" err="1">
                <a:solidFill>
                  <a:schemeClr val="bg1"/>
                </a:solidFill>
              </a:rPr>
              <a:t>order</a:t>
            </a:r>
            <a:r>
              <a:rPr lang="fr-FR" sz="2000" dirty="0">
                <a:solidFill>
                  <a:schemeClr val="bg1"/>
                </a:solidFill>
              </a:rPr>
              <a:t> online » ne fonctionne pas, ce qui décourage toute personne souhaitant commander rapidement en ligne (et qui ne prendrait pas le temps de lire les autres infos de contact)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A20A4711-8D75-405F-B7B1-7B47EC78EC82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9537895" y="307969"/>
            <a:ext cx="351692" cy="3954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68EBCBA-57FC-4560-BD41-16D2E3648E0D}"/>
              </a:ext>
            </a:extLst>
          </p:cNvPr>
          <p:cNvSpPr txBox="1"/>
          <p:nvPr/>
        </p:nvSpPr>
        <p:spPr>
          <a:xfrm>
            <a:off x="8215738" y="689316"/>
            <a:ext cx="227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https://ten50bbq.com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10A0E8-7C2D-4F88-99A2-87EF06D77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206" y="254012"/>
            <a:ext cx="8190808" cy="63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FFB0AC9-EE28-41B9-A319-0CC636E47BF3}"/>
              </a:ext>
            </a:extLst>
          </p:cNvPr>
          <p:cNvSpPr/>
          <p:nvPr/>
        </p:nvSpPr>
        <p:spPr>
          <a:xfrm>
            <a:off x="5344820" y="5288404"/>
            <a:ext cx="560238" cy="77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avec coins arrondis en diagonale 7">
            <a:extLst>
              <a:ext uri="{FF2B5EF4-FFF2-40B4-BE49-F238E27FC236}">
                <a16:creationId xmlns:a16="http://schemas.microsoft.com/office/drawing/2014/main" id="{F42BD9F6-E541-4335-B05B-3260DFBA54AE}"/>
              </a:ext>
            </a:extLst>
          </p:cNvPr>
          <p:cNvSpPr/>
          <p:nvPr/>
        </p:nvSpPr>
        <p:spPr>
          <a:xfrm>
            <a:off x="3748845" y="107915"/>
            <a:ext cx="8546317" cy="400110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02F626-F4A8-41BD-A000-F977EDA3C7A8}"/>
              </a:ext>
            </a:extLst>
          </p:cNvPr>
          <p:cNvSpPr txBox="1"/>
          <p:nvPr/>
        </p:nvSpPr>
        <p:spPr>
          <a:xfrm>
            <a:off x="3892090" y="77137"/>
            <a:ext cx="412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Propositions d’amélioration site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A20A4711-8D75-405F-B7B1-7B47EC78EC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7153" y="417026"/>
            <a:ext cx="351692" cy="3954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3A197B9F-8EBA-4862-A4EF-8BB6E359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58" y="2205921"/>
            <a:ext cx="609600" cy="609600"/>
          </a:xfrm>
          <a:prstGeom prst="rect">
            <a:avLst/>
          </a:prstGeom>
        </p:spPr>
      </p:pic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F48935DC-F35F-4DFE-A46C-2800E5A6AAD3}"/>
              </a:ext>
            </a:extLst>
          </p:cNvPr>
          <p:cNvSpPr/>
          <p:nvPr/>
        </p:nvSpPr>
        <p:spPr>
          <a:xfrm>
            <a:off x="0" y="1292287"/>
            <a:ext cx="5311265" cy="513317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9EE5CC-E39D-4628-A110-289F33530825}"/>
              </a:ext>
            </a:extLst>
          </p:cNvPr>
          <p:cNvSpPr txBox="1"/>
          <p:nvPr/>
        </p:nvSpPr>
        <p:spPr>
          <a:xfrm>
            <a:off x="363424" y="1292287"/>
            <a:ext cx="2820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Intégrer des stats</a:t>
            </a: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CCAE5FD3-3A78-4194-AE0B-D809C620DBCC}"/>
              </a:ext>
            </a:extLst>
          </p:cNvPr>
          <p:cNvSpPr/>
          <p:nvPr/>
        </p:nvSpPr>
        <p:spPr>
          <a:xfrm>
            <a:off x="-1" y="2310593"/>
            <a:ext cx="7617205" cy="513317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DC72674-8B4B-4C5C-BC50-03BD76F45E8E}"/>
              </a:ext>
            </a:extLst>
          </p:cNvPr>
          <p:cNvSpPr txBox="1"/>
          <p:nvPr/>
        </p:nvSpPr>
        <p:spPr>
          <a:xfrm>
            <a:off x="356397" y="2315046"/>
            <a:ext cx="7017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Intégrer un système d’achat en ligne « </a:t>
            </a:r>
            <a:r>
              <a:rPr lang="fr-FR" sz="2400" dirty="0" err="1">
                <a:solidFill>
                  <a:schemeClr val="bg1"/>
                </a:solidFill>
              </a:rPr>
              <a:t>take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away</a:t>
            </a:r>
            <a:r>
              <a:rPr lang="fr-FR" sz="2400" dirty="0">
                <a:solidFill>
                  <a:schemeClr val="bg1"/>
                </a:solidFill>
              </a:rPr>
              <a:t> »</a:t>
            </a:r>
          </a:p>
        </p:txBody>
      </p:sp>
      <p:sp>
        <p:nvSpPr>
          <p:cNvPr id="21" name="Flèche : pentagone 20">
            <a:extLst>
              <a:ext uri="{FF2B5EF4-FFF2-40B4-BE49-F238E27FC236}">
                <a16:creationId xmlns:a16="http://schemas.microsoft.com/office/drawing/2014/main" id="{00BD4B22-1453-438E-ADDF-F3DFE5A7CEC1}"/>
              </a:ext>
            </a:extLst>
          </p:cNvPr>
          <p:cNvSpPr/>
          <p:nvPr/>
        </p:nvSpPr>
        <p:spPr>
          <a:xfrm>
            <a:off x="-2" y="3337288"/>
            <a:ext cx="9840287" cy="513317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739230-274E-4CD7-90B0-6CD0B3BF2C9B}"/>
              </a:ext>
            </a:extLst>
          </p:cNvPr>
          <p:cNvSpPr txBox="1"/>
          <p:nvPr/>
        </p:nvSpPr>
        <p:spPr>
          <a:xfrm>
            <a:off x="356397" y="3337288"/>
            <a:ext cx="9257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Intégrer un système de gestion (composition) campagnes de newsletter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EDF1280-E108-49F6-A96C-CAF5D001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51" y="3249971"/>
            <a:ext cx="619520" cy="619520"/>
          </a:xfrm>
          <a:prstGeom prst="rect">
            <a:avLst/>
          </a:prstGeom>
        </p:spPr>
      </p:pic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D7FF77EC-81E6-4010-81B4-874623270F9B}"/>
              </a:ext>
            </a:extLst>
          </p:cNvPr>
          <p:cNvSpPr/>
          <p:nvPr/>
        </p:nvSpPr>
        <p:spPr>
          <a:xfrm>
            <a:off x="-3" y="4397539"/>
            <a:ext cx="8313493" cy="513317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88A913A-15D3-4F99-B598-5FB7E6CBA277}"/>
              </a:ext>
            </a:extLst>
          </p:cNvPr>
          <p:cNvSpPr txBox="1"/>
          <p:nvPr/>
        </p:nvSpPr>
        <p:spPr>
          <a:xfrm>
            <a:off x="356397" y="4431095"/>
            <a:ext cx="9257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Améliorer le référencement naturel (articles blog par ex)</a:t>
            </a: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DE5E1B1-E7E6-459F-BDC5-D9C60B489ABF}"/>
              </a:ext>
            </a:extLst>
          </p:cNvPr>
          <p:cNvSpPr/>
          <p:nvPr/>
        </p:nvSpPr>
        <p:spPr>
          <a:xfrm>
            <a:off x="0" y="5449401"/>
            <a:ext cx="4983061" cy="513317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3B39AA-D8D2-43F3-A8D0-A75C0533831B}"/>
              </a:ext>
            </a:extLst>
          </p:cNvPr>
          <p:cNvSpPr txBox="1"/>
          <p:nvPr/>
        </p:nvSpPr>
        <p:spPr>
          <a:xfrm>
            <a:off x="363424" y="3612547"/>
            <a:ext cx="40038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Proposition d’un nouveau logo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A6FB9D7-2FB4-4C25-83AD-C83455984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92" y="4341008"/>
            <a:ext cx="609600" cy="6096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64E2EF3-D2DB-4BFF-ABED-84895181B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1" y="5317990"/>
            <a:ext cx="494668" cy="68227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97224BE-C30C-4D55-8EDA-FC91A07FE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39" y="1239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4B42E9-218A-4016-BCD4-7EE5EFF9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5" y="482048"/>
            <a:ext cx="9912625" cy="55758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93FA3E-B8B0-4468-A539-76954A667FBD}"/>
              </a:ext>
            </a:extLst>
          </p:cNvPr>
          <p:cNvSpPr txBox="1"/>
          <p:nvPr/>
        </p:nvSpPr>
        <p:spPr>
          <a:xfrm>
            <a:off x="4795964" y="6215270"/>
            <a:ext cx="260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Go </a:t>
            </a:r>
            <a:r>
              <a:rPr lang="fr-FR" sz="2800" dirty="0" err="1">
                <a:solidFill>
                  <a:schemeClr val="bg1"/>
                </a:solidFill>
              </a:rPr>
              <a:t>make</a:t>
            </a:r>
            <a:r>
              <a:rPr lang="fr-FR" sz="2800" dirty="0">
                <a:solidFill>
                  <a:schemeClr val="bg1"/>
                </a:solidFill>
              </a:rPr>
              <a:t> a Grill !</a:t>
            </a:r>
          </a:p>
        </p:txBody>
      </p:sp>
    </p:spTree>
    <p:extLst>
      <p:ext uri="{BB962C8B-B14F-4D97-AF65-F5344CB8AC3E}">
        <p14:creationId xmlns:p14="http://schemas.microsoft.com/office/powerpoint/2010/main" val="5184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CCD1A5-A07C-4927-98D0-058A0659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52" y="-1856106"/>
            <a:ext cx="10769903" cy="1092774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C44861A-A8A4-4ED3-8F56-FEDAF0D6B05E}"/>
              </a:ext>
            </a:extLst>
          </p:cNvPr>
          <p:cNvSpPr txBox="1"/>
          <p:nvPr/>
        </p:nvSpPr>
        <p:spPr>
          <a:xfrm>
            <a:off x="1542349" y="278296"/>
            <a:ext cx="35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Analyse SWOT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A50C17E-FE55-4E11-8245-A763BB1F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9" y="1843708"/>
            <a:ext cx="8027567" cy="4513491"/>
          </a:xfrm>
          <a:prstGeom prst="rect">
            <a:avLst/>
          </a:prstGeom>
        </p:spPr>
      </p:pic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B6235766-4259-41C5-BEB4-9468AB3AE41A}"/>
              </a:ext>
            </a:extLst>
          </p:cNvPr>
          <p:cNvCxnSpPr/>
          <p:nvPr/>
        </p:nvCxnSpPr>
        <p:spPr>
          <a:xfrm rot="16200000" flipV="1">
            <a:off x="2069598" y="1046344"/>
            <a:ext cx="1098251" cy="73170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8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CCD1A5-A07C-4927-98D0-058A0659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52" y="-1856106"/>
            <a:ext cx="10769903" cy="109277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0CD9D2-156D-4721-B244-85C669DB21BB}"/>
              </a:ext>
            </a:extLst>
          </p:cNvPr>
          <p:cNvSpPr txBox="1"/>
          <p:nvPr/>
        </p:nvSpPr>
        <p:spPr>
          <a:xfrm>
            <a:off x="112542" y="309489"/>
            <a:ext cx="49377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Forces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81944FBE-72BD-40AD-AF69-2058BA799CB4}"/>
              </a:ext>
            </a:extLst>
          </p:cNvPr>
          <p:cNvSpPr/>
          <p:nvPr/>
        </p:nvSpPr>
        <p:spPr>
          <a:xfrm>
            <a:off x="5894363" y="92884"/>
            <a:ext cx="5978769" cy="6765115"/>
          </a:xfrm>
          <a:prstGeom prst="round2Diag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5309F0-1D91-4154-B546-F8DBD555F97F}"/>
              </a:ext>
            </a:extLst>
          </p:cNvPr>
          <p:cNvSpPr txBox="1"/>
          <p:nvPr/>
        </p:nvSpPr>
        <p:spPr>
          <a:xfrm>
            <a:off x="6556747" y="309489"/>
            <a:ext cx="49377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Faiblesses</a:t>
            </a: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34A47F-F8FD-4C79-844F-9D679ABA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" y="1266573"/>
            <a:ext cx="609600" cy="609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7A8DAD-D15E-48FA-A574-073016CFAD44}"/>
              </a:ext>
            </a:extLst>
          </p:cNvPr>
          <p:cNvSpPr txBox="1"/>
          <p:nvPr/>
        </p:nvSpPr>
        <p:spPr>
          <a:xfrm>
            <a:off x="1189140" y="1386707"/>
            <a:ext cx="305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Viandes locales non surgelées + traçabilité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30A111C-5C16-4C65-AE10-D454161DD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6" y="2426391"/>
            <a:ext cx="533400" cy="533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46D6EB-D48B-4A13-A1B1-019F4A6433E9}"/>
              </a:ext>
            </a:extLst>
          </p:cNvPr>
          <p:cNvSpPr txBox="1"/>
          <p:nvPr/>
        </p:nvSpPr>
        <p:spPr>
          <a:xfrm>
            <a:off x="1189139" y="2590459"/>
            <a:ext cx="305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Artisan + fait-maison + qualité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29C9E5B-CC7F-4E3D-8FE5-BA65C528A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6" y="3607769"/>
            <a:ext cx="457200" cy="4572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AC5A90A-3083-4BA3-9C29-2C6594608D52}"/>
              </a:ext>
            </a:extLst>
          </p:cNvPr>
          <p:cNvSpPr txBox="1"/>
          <p:nvPr/>
        </p:nvSpPr>
        <p:spPr>
          <a:xfrm>
            <a:off x="1189139" y="3609545"/>
            <a:ext cx="305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Proximité + tarifs accessibles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27808A3-D272-49B4-8D23-BF68B34C6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6" y="4601956"/>
            <a:ext cx="609600" cy="6096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14D9815-C226-4629-815D-9BD908E7E3F2}"/>
              </a:ext>
            </a:extLst>
          </p:cNvPr>
          <p:cNvSpPr txBox="1"/>
          <p:nvPr/>
        </p:nvSpPr>
        <p:spPr>
          <a:xfrm>
            <a:off x="1189139" y="4595509"/>
            <a:ext cx="3055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Mise en avant des producteurs/</a:t>
            </a:r>
            <a:r>
              <a:rPr lang="fr-FR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trices</a:t>
            </a:r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(visibilité réciproque)</a:t>
            </a: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855863B-ADE3-40F0-9D1A-AFCC16DF6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246" y="1228288"/>
            <a:ext cx="569225" cy="56922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108B65B-58F4-4085-ACEF-496BAF404CF7}"/>
              </a:ext>
            </a:extLst>
          </p:cNvPr>
          <p:cNvSpPr txBox="1"/>
          <p:nvPr/>
        </p:nvSpPr>
        <p:spPr>
          <a:xfrm>
            <a:off x="6575572" y="1295355"/>
            <a:ext cx="427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Beaucoup de concurrents à gros budget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AA9C618-8A3A-4696-BF71-6D3759237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97" y="2408478"/>
            <a:ext cx="569225" cy="5692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E207BED-9731-4012-966B-80A7F58974E3}"/>
              </a:ext>
            </a:extLst>
          </p:cNvPr>
          <p:cNvSpPr txBox="1"/>
          <p:nvPr/>
        </p:nvSpPr>
        <p:spPr>
          <a:xfrm>
            <a:off x="6502804" y="2451959"/>
            <a:ext cx="427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Coût matière première (moins de marges) + peu de budget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E93638A-8008-4964-86E2-2A99D32C7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512" y="3702334"/>
            <a:ext cx="457200" cy="4572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EB63163-65AC-4EEA-9D92-BE47B2F41D98}"/>
              </a:ext>
            </a:extLst>
          </p:cNvPr>
          <p:cNvSpPr txBox="1"/>
          <p:nvPr/>
        </p:nvSpPr>
        <p:spPr>
          <a:xfrm>
            <a:off x="6532168" y="3607769"/>
            <a:ext cx="42760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Règles d’hygiène drastiques + subit mauvaise image de ses concurrents (provenances douteuses)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3C57271F-0B86-4CD1-95A9-965BE05385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899" y="4961556"/>
            <a:ext cx="609600" cy="6096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38C317F8-42E6-4A8B-A717-FE2B171BF054}"/>
              </a:ext>
            </a:extLst>
          </p:cNvPr>
          <p:cNvSpPr txBox="1"/>
          <p:nvPr/>
        </p:nvSpPr>
        <p:spPr>
          <a:xfrm>
            <a:off x="6502804" y="4924825"/>
            <a:ext cx="427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 de tâches = moins de temps pour prendre soin de la communication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CCD1A5-A07C-4927-98D0-058A0659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52" y="-1856106"/>
            <a:ext cx="10769903" cy="109277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0CD9D2-156D-4721-B244-85C669DB21BB}"/>
              </a:ext>
            </a:extLst>
          </p:cNvPr>
          <p:cNvSpPr txBox="1"/>
          <p:nvPr/>
        </p:nvSpPr>
        <p:spPr>
          <a:xfrm>
            <a:off x="112542" y="309489"/>
            <a:ext cx="49377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Opportunités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81944FBE-72BD-40AD-AF69-2058BA799CB4}"/>
              </a:ext>
            </a:extLst>
          </p:cNvPr>
          <p:cNvSpPr/>
          <p:nvPr/>
        </p:nvSpPr>
        <p:spPr>
          <a:xfrm>
            <a:off x="5894363" y="92884"/>
            <a:ext cx="5978769" cy="6765115"/>
          </a:xfrm>
          <a:prstGeom prst="round2Diag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5309F0-1D91-4154-B546-F8DBD555F97F}"/>
              </a:ext>
            </a:extLst>
          </p:cNvPr>
          <p:cNvSpPr txBox="1"/>
          <p:nvPr/>
        </p:nvSpPr>
        <p:spPr>
          <a:xfrm>
            <a:off x="6556747" y="309489"/>
            <a:ext cx="49377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Menaces</a:t>
            </a: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7A8DAD-D15E-48FA-A574-073016CFAD44}"/>
              </a:ext>
            </a:extLst>
          </p:cNvPr>
          <p:cNvSpPr txBox="1"/>
          <p:nvPr/>
        </p:nvSpPr>
        <p:spPr>
          <a:xfrm>
            <a:off x="1189140" y="1386707"/>
            <a:ext cx="305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Livraison : amplitude horaires plus grande (présence locale)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46D6EB-D48B-4A13-A1B1-019F4A6433E9}"/>
              </a:ext>
            </a:extLst>
          </p:cNvPr>
          <p:cNvSpPr txBox="1"/>
          <p:nvPr/>
        </p:nvSpPr>
        <p:spPr>
          <a:xfrm>
            <a:off x="1189139" y="3026687"/>
            <a:ext cx="305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Présence plus mobile = salons, foires, marchés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C5A90A-3083-4BA3-9C29-2C6594608D52}"/>
              </a:ext>
            </a:extLst>
          </p:cNvPr>
          <p:cNvSpPr txBox="1"/>
          <p:nvPr/>
        </p:nvSpPr>
        <p:spPr>
          <a:xfrm>
            <a:off x="1189139" y="4347777"/>
            <a:ext cx="305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Présence envers entreprises (clientèle salariée)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08B65B-58F4-4085-ACEF-496BAF404CF7}"/>
              </a:ext>
            </a:extLst>
          </p:cNvPr>
          <p:cNvSpPr txBox="1"/>
          <p:nvPr/>
        </p:nvSpPr>
        <p:spPr>
          <a:xfrm>
            <a:off x="6575572" y="1295355"/>
            <a:ext cx="42760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Clientèle versatile + parfois habituée aux mauvaises pratiques (et mauvais produits des concurrents)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207BED-9731-4012-966B-80A7F58974E3}"/>
              </a:ext>
            </a:extLst>
          </p:cNvPr>
          <p:cNvSpPr txBox="1"/>
          <p:nvPr/>
        </p:nvSpPr>
        <p:spPr>
          <a:xfrm>
            <a:off x="6566560" y="3054392"/>
            <a:ext cx="427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Créativité à développer et rapidement (lassitude)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B63163-65AC-4EEA-9D92-BE47B2F41D98}"/>
              </a:ext>
            </a:extLst>
          </p:cNvPr>
          <p:cNvSpPr txBox="1"/>
          <p:nvPr/>
        </p:nvSpPr>
        <p:spPr>
          <a:xfrm>
            <a:off x="6470080" y="4337690"/>
            <a:ext cx="427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Assurances qui couvrent moins = plus de risques de litiges (coût financier)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ED5F4E-F91D-4F49-9517-6A465CB9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3" y="1354548"/>
            <a:ext cx="609600" cy="609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ED2E64D-BA98-4DC3-86AA-3C18E2FAD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6" y="2717314"/>
            <a:ext cx="498420" cy="4984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DEACE45-FF8E-4319-B822-D6C05CB82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4" y="2966524"/>
            <a:ext cx="457200" cy="4572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FC0ACC8-E5FF-4447-84ED-C4D7CCAA8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7" y="4303843"/>
            <a:ext cx="457200" cy="4572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291CE3B-D2CA-48BE-B50D-6B917C038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7" y="4346001"/>
            <a:ext cx="457200" cy="4572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5D15AEB-CDFC-4424-BFB2-A244B4E3A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858" y="1327500"/>
            <a:ext cx="569225" cy="569225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4A214F7-ADD1-4ACB-B5FF-80E121ED6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113" y="2983008"/>
            <a:ext cx="507376" cy="50737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A46BC81-753D-4C7B-BD41-6DAA4AC443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962" y="4432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8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58EF9-7AFB-4CD2-AE1C-0159C900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041">
            <a:off x="-3418232" y="1100654"/>
            <a:ext cx="11305455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8B9F703-57FA-469F-B37B-B0605161C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95" y="759652"/>
            <a:ext cx="9774624" cy="4550996"/>
          </a:xfrm>
          <a:prstGeom prst="rect">
            <a:avLst/>
          </a:prstGeom>
        </p:spPr>
      </p:pic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C2D0097F-0EBE-40F6-9461-9DC1EDC8F02A}"/>
              </a:ext>
            </a:extLst>
          </p:cNvPr>
          <p:cNvCxnSpPr/>
          <p:nvPr/>
        </p:nvCxnSpPr>
        <p:spPr>
          <a:xfrm rot="16200000" flipH="1">
            <a:off x="5295362" y="5145918"/>
            <a:ext cx="879134" cy="722142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555932D-DF15-4DF1-9650-A5C1A6F06AAF}"/>
              </a:ext>
            </a:extLst>
          </p:cNvPr>
          <p:cNvSpPr txBox="1"/>
          <p:nvPr/>
        </p:nvSpPr>
        <p:spPr>
          <a:xfrm>
            <a:off x="4902591" y="5929464"/>
            <a:ext cx="364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d’accueil composée d’une vidéo full screen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C3C1E70D-EEB1-4A45-94D1-F0413B2C8C1A}"/>
              </a:ext>
            </a:extLst>
          </p:cNvPr>
          <p:cNvSpPr/>
          <p:nvPr/>
        </p:nvSpPr>
        <p:spPr>
          <a:xfrm>
            <a:off x="4417255" y="107915"/>
            <a:ext cx="7774745" cy="400110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9E792C-852B-48EA-9B4E-F0B39FFFD0BC}"/>
              </a:ext>
            </a:extLst>
          </p:cNvPr>
          <p:cNvSpPr txBox="1"/>
          <p:nvPr/>
        </p:nvSpPr>
        <p:spPr>
          <a:xfrm>
            <a:off x="4614203" y="107915"/>
            <a:ext cx="786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Proposition I : https://adelineb.promo-91.codeur.online/onclesammy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2EEB52-B723-404E-947B-828973A39687}"/>
              </a:ext>
            </a:extLst>
          </p:cNvPr>
          <p:cNvSpPr txBox="1"/>
          <p:nvPr/>
        </p:nvSpPr>
        <p:spPr>
          <a:xfrm>
            <a:off x="9529368" y="6382486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Made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                 by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F684B4-DA17-4E7B-9647-20C66580B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17" y="6157448"/>
            <a:ext cx="583962" cy="5839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0DDBE6F-D231-4084-966A-838103AAB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655" y="6274505"/>
            <a:ext cx="465746" cy="4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5 C 0 0.181 0.069 0.25 0.125 0.25 L 0.25 0.25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58EF9-7AFB-4CD2-AE1C-0159C900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041">
            <a:off x="4290863" y="1986918"/>
            <a:ext cx="11305455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555932D-DF15-4DF1-9650-A5C1A6F06AAF}"/>
              </a:ext>
            </a:extLst>
          </p:cNvPr>
          <p:cNvSpPr txBox="1"/>
          <p:nvPr/>
        </p:nvSpPr>
        <p:spPr>
          <a:xfrm>
            <a:off x="532161" y="2363373"/>
            <a:ext cx="364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Une des pages descriptive (produits)</a:t>
            </a:r>
          </a:p>
          <a:p>
            <a:r>
              <a:rPr lang="fr-FR" dirty="0">
                <a:solidFill>
                  <a:schemeClr val="bg1"/>
                </a:solidFill>
              </a:rPr>
              <a:t>Avec CTA « Réserver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4E14B7-A1E2-48D7-8DE8-CEBD0B033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07" y="-230889"/>
            <a:ext cx="2791116" cy="7257719"/>
          </a:xfrm>
          <a:prstGeom prst="rect">
            <a:avLst/>
          </a:prstGeom>
        </p:spPr>
      </p:pic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3EA253A-D455-4767-83DA-62F3D585136A}"/>
              </a:ext>
            </a:extLst>
          </p:cNvPr>
          <p:cNvCxnSpPr/>
          <p:nvPr/>
        </p:nvCxnSpPr>
        <p:spPr>
          <a:xfrm rot="10800000">
            <a:off x="3024555" y="2883878"/>
            <a:ext cx="1316653" cy="77372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F1C6391-A940-4D45-A484-795307D0EA13}"/>
              </a:ext>
            </a:extLst>
          </p:cNvPr>
          <p:cNvSpPr txBox="1"/>
          <p:nvPr/>
        </p:nvSpPr>
        <p:spPr>
          <a:xfrm>
            <a:off x="1393586" y="4627814"/>
            <a:ext cx="2616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Choix général de polices « angulaires » et de détails « grunge »</a:t>
            </a:r>
          </a:p>
          <a:p>
            <a:r>
              <a:rPr lang="fr-FR" sz="2000" dirty="0">
                <a:solidFill>
                  <a:schemeClr val="bg1"/>
                </a:solidFill>
              </a:rPr>
              <a:t>+ mise en avant du logo (qui est assez visuel)</a:t>
            </a:r>
          </a:p>
        </p:txBody>
      </p:sp>
    </p:spTree>
    <p:extLst>
      <p:ext uri="{BB962C8B-B14F-4D97-AF65-F5344CB8AC3E}">
        <p14:creationId xmlns:p14="http://schemas.microsoft.com/office/powerpoint/2010/main" val="2499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58EF9-7AFB-4CD2-AE1C-0159C900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041">
            <a:off x="5694674" y="2027862"/>
            <a:ext cx="11305455" cy="6858000"/>
          </a:xfrm>
          <a:prstGeom prst="rect">
            <a:avLst/>
          </a:prstGeom>
        </p:spPr>
      </p:pic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4C31AA74-6A6B-4C26-83F1-48853D79EE0F}"/>
              </a:ext>
            </a:extLst>
          </p:cNvPr>
          <p:cNvSpPr/>
          <p:nvPr/>
        </p:nvSpPr>
        <p:spPr>
          <a:xfrm>
            <a:off x="4417255" y="217099"/>
            <a:ext cx="7774745" cy="400110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3217D6F-B388-458B-BF30-4116ADADBD3E}"/>
              </a:ext>
            </a:extLst>
          </p:cNvPr>
          <p:cNvSpPr txBox="1"/>
          <p:nvPr/>
        </p:nvSpPr>
        <p:spPr>
          <a:xfrm>
            <a:off x="4614203" y="217099"/>
            <a:ext cx="786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Proposition II : https://brahimc.promo-91.codeur.online/onclesam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07B2C4-E137-49C4-9F9E-9A2250E94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62" y="2058984"/>
            <a:ext cx="8258581" cy="37967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01ABD71-A22B-4EF5-9FB3-F660ED383689}"/>
              </a:ext>
            </a:extLst>
          </p:cNvPr>
          <p:cNvSpPr txBox="1"/>
          <p:nvPr/>
        </p:nvSpPr>
        <p:spPr>
          <a:xfrm>
            <a:off x="140895" y="721020"/>
            <a:ext cx="364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 logo revisité + un </a:t>
            </a:r>
            <a:r>
              <a:rPr lang="fr-FR" dirty="0" err="1">
                <a:solidFill>
                  <a:schemeClr val="bg1"/>
                </a:solidFill>
              </a:rPr>
              <a:t>slider</a:t>
            </a:r>
            <a:r>
              <a:rPr lang="fr-FR" dirty="0">
                <a:solidFill>
                  <a:schemeClr val="bg1"/>
                </a:solidFill>
              </a:rPr>
              <a:t> full screen avec CTA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32C4E96B-1731-4B55-B258-29908D907771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41512" y="1200435"/>
            <a:ext cx="953287" cy="83217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CB24FA5-ACD9-404D-B2C6-5828D521C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36" y="6246976"/>
            <a:ext cx="477470" cy="4774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792402E-8D51-4FF8-9073-E404957DC469}"/>
              </a:ext>
            </a:extLst>
          </p:cNvPr>
          <p:cNvSpPr txBox="1"/>
          <p:nvPr/>
        </p:nvSpPr>
        <p:spPr>
          <a:xfrm>
            <a:off x="167203" y="6416669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Made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           by </a:t>
            </a:r>
            <a:r>
              <a:rPr lang="fr-FR" sz="1400" dirty="0" err="1">
                <a:solidFill>
                  <a:schemeClr val="bg1"/>
                </a:solidFill>
              </a:rPr>
              <a:t>Brah-Brah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A150CD-2D75-41FF-9157-9FC9E97AC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5" y="6388726"/>
            <a:ext cx="381087" cy="3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01ABD71-A22B-4EF5-9FB3-F660ED383689}"/>
              </a:ext>
            </a:extLst>
          </p:cNvPr>
          <p:cNvSpPr txBox="1"/>
          <p:nvPr/>
        </p:nvSpPr>
        <p:spPr>
          <a:xfrm>
            <a:off x="722172" y="1218653"/>
            <a:ext cx="364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Polices également angulaires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Disposition de chaque produit l’un en dessous de l’autre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717523-FEDA-4E72-8F25-AA738E9F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22" y="0"/>
            <a:ext cx="4932000" cy="6858000"/>
          </a:xfrm>
          <a:prstGeom prst="rect">
            <a:avLst/>
          </a:prstGeom>
        </p:spPr>
      </p:pic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2A1389B3-B78D-4EA1-89D2-DD9461AD5CEF}"/>
              </a:ext>
            </a:extLst>
          </p:cNvPr>
          <p:cNvCxnSpPr/>
          <p:nvPr/>
        </p:nvCxnSpPr>
        <p:spPr>
          <a:xfrm rot="10800000">
            <a:off x="3246783" y="2292626"/>
            <a:ext cx="1842052" cy="9144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0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0C6A6A-F8B8-43D3-B635-2DCF3784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7" y="1458416"/>
            <a:ext cx="9603545" cy="53995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E34E12-DF37-4A55-900A-792A214DD049}"/>
              </a:ext>
            </a:extLst>
          </p:cNvPr>
          <p:cNvSpPr txBox="1"/>
          <p:nvPr/>
        </p:nvSpPr>
        <p:spPr>
          <a:xfrm>
            <a:off x="991685" y="464234"/>
            <a:ext cx="102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Sélection de tendances web (thème restauration grill)</a:t>
            </a:r>
          </a:p>
        </p:txBody>
      </p:sp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D2F6DD64-A1ED-4BC1-A9EB-DDE5C77B176B}"/>
              </a:ext>
            </a:extLst>
          </p:cNvPr>
          <p:cNvSpPr/>
          <p:nvPr/>
        </p:nvSpPr>
        <p:spPr>
          <a:xfrm>
            <a:off x="-112542" y="464233"/>
            <a:ext cx="11312855" cy="646331"/>
          </a:xfrm>
          <a:prstGeom prst="round2Diag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9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456</Words>
  <Application>Microsoft Office PowerPoint</Application>
  <PresentationFormat>Grand écran</PresentationFormat>
  <Paragraphs>82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50</cp:revision>
  <dcterms:created xsi:type="dcterms:W3CDTF">2021-09-26T17:44:44Z</dcterms:created>
  <dcterms:modified xsi:type="dcterms:W3CDTF">2021-10-04T12:28:44Z</dcterms:modified>
</cp:coreProperties>
</file>